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4" r:id="rId4"/>
    <p:sldId id="263" r:id="rId5"/>
    <p:sldId id="268" r:id="rId6"/>
    <p:sldId id="267" r:id="rId7"/>
    <p:sldId id="266" r:id="rId8"/>
    <p:sldId id="265" r:id="rId9"/>
    <p:sldId id="273" r:id="rId10"/>
    <p:sldId id="272" r:id="rId11"/>
    <p:sldId id="271" r:id="rId12"/>
    <p:sldId id="262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E28"/>
    <a:srgbClr val="1D20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C07B-C191-437A-9BAB-18ED8199EACF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A0330-C59D-4A46-9659-3B2C62427DE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35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A0330-C59D-4A46-9659-3B2C62427DE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120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A0330-C59D-4A46-9659-3B2C62427DE9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99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481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22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18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1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95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50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1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48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493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60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72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D301-1E5A-4AD3-A707-0AE4CE31FE00}" type="datetimeFigureOut">
              <a:rPr lang="uk-UA" smtClean="0"/>
              <a:t>14.06.2022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69D7B-73C1-47CD-BC6E-D8631637E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68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6EC732-F555-435E-B136-CFB9BC9A8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081"/>
            <a:ext cx="5133971" cy="51339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C2A8F-3D00-4488-ADC4-3ED68C07F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438" y="1820472"/>
            <a:ext cx="7494306" cy="2868943"/>
          </a:xfrm>
        </p:spPr>
        <p:txBody>
          <a:bodyPr anchor="t">
            <a:noAutofit/>
          </a:bodyPr>
          <a:lstStyle/>
          <a:p>
            <a:pPr algn="l"/>
            <a:r>
              <a:rPr lang="uk-UA" dirty="0">
                <a:latin typeface="Bahnschrift Condensed" panose="020B0502040204020203" pitchFamily="34" charset="0"/>
              </a:rPr>
              <a:t>ІНТЕЛЕКТУАЛЬНІ ТЕХНОЛОГІЇ </a:t>
            </a:r>
            <a:br>
              <a:rPr lang="uk-UA" dirty="0">
                <a:latin typeface="Bahnschrift Condensed" panose="020B0502040204020203" pitchFamily="34" charset="0"/>
              </a:rPr>
            </a:br>
            <a:r>
              <a:rPr lang="uk-UA" dirty="0">
                <a:latin typeface="Bahnschrift Condensed" panose="020B0502040204020203" pitchFamily="34" charset="0"/>
              </a:rPr>
              <a:t>РАДІОЕЛЕКТРОННОЇ ТЕХНІКИ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F14CB-1D22-48B4-9B99-461D7518F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38" y="4689415"/>
            <a:ext cx="6974124" cy="59170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uk-UA" sz="7600" dirty="0">
                <a:solidFill>
                  <a:srgbClr val="FFFFFF"/>
                </a:solidFill>
                <a:latin typeface="Bahnschrift Condensed" panose="020B0502040204020203" pitchFamily="34" charset="0"/>
              </a:rPr>
              <a:t>РАДІОТЕХНІЧНИЙ</a:t>
            </a:r>
            <a:r>
              <a:rPr lang="uk-UA" sz="9600" dirty="0">
                <a:solidFill>
                  <a:srgbClr val="FFFFFF"/>
                </a:solidFill>
                <a:latin typeface="Bahnschrift Condensed" panose="020B0502040204020203" pitchFamily="34" charset="0"/>
              </a:rPr>
              <a:t> </a:t>
            </a:r>
            <a:r>
              <a:rPr lang="uk-UA" sz="7600" dirty="0">
                <a:solidFill>
                  <a:srgbClr val="FFFFFF"/>
                </a:solidFill>
                <a:latin typeface="Bahnschrift Condensed" panose="020B0502040204020203" pitchFamily="34" charset="0"/>
              </a:rPr>
              <a:t>ФАКУЛЬТЕТ</a:t>
            </a:r>
            <a:endParaRPr lang="uk-UA" sz="7600" dirty="0">
              <a:solidFill>
                <a:srgbClr val="FFFFFF"/>
              </a:solidFill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270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1845ED-C9BC-4793-8469-111ECF5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60" y="803567"/>
            <a:ext cx="10856355" cy="1602561"/>
          </a:xfrm>
        </p:spPr>
        <p:txBody>
          <a:bodyPr anchor="t"/>
          <a:lstStyle/>
          <a:p>
            <a:r>
              <a:rPr lang="uk-UA" dirty="0" smtClean="0">
                <a:solidFill>
                  <a:srgbClr val="F7CE28"/>
                </a:solidFill>
                <a:latin typeface="Bahnschrift Condensed" panose="020B0502040204020203" pitchFamily="34" charset="0"/>
              </a:rPr>
              <a:t>Зміст освітніх компонент професійної підготовки</a:t>
            </a:r>
            <a:endParaRPr lang="uk-UA" dirty="0">
              <a:solidFill>
                <a:srgbClr val="F7CE2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F172-C762-4770-A196-21AF7C7DF27F}"/>
              </a:ext>
            </a:extLst>
          </p:cNvPr>
          <p:cNvSpPr txBox="1"/>
          <p:nvPr/>
        </p:nvSpPr>
        <p:spPr>
          <a:xfrm>
            <a:off x="953584" y="243363"/>
            <a:ext cx="508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7CE28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F7CE28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91EF31-687A-4FE4-906B-1CA3DA63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" y="58395"/>
            <a:ext cx="831600" cy="8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182BD-E3BF-435E-92F9-1B94F721C84C}"/>
              </a:ext>
            </a:extLst>
          </p:cNvPr>
          <p:cNvSpPr txBox="1"/>
          <p:nvPr/>
        </p:nvSpPr>
        <p:spPr>
          <a:xfrm>
            <a:off x="256108" y="1831367"/>
            <a:ext cx="790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«Бездротові технології інтелектуальної радіоелектронної апаратури»</a:t>
            </a:r>
            <a:endParaRPr lang="uk-UA" dirty="0">
              <a:solidFill>
                <a:srgbClr val="F7C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6E92B-7D32-4930-9D57-F52834C1BC9A}"/>
              </a:ext>
            </a:extLst>
          </p:cNvPr>
          <p:cNvSpPr txBox="1"/>
          <p:nvPr/>
        </p:nvSpPr>
        <p:spPr>
          <a:xfrm>
            <a:off x="8453775" y="5268264"/>
            <a:ext cx="312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Елементи техніки НВЧ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Антени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Приймачі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Передавачі</a:t>
            </a:r>
            <a:endParaRPr lang="uk-UA" dirty="0">
              <a:solidFill>
                <a:srgbClr val="F7C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Ремонт Wi-Fi и Bluetooth на iPhone">
            <a:extLst>
              <a:ext uri="{FF2B5EF4-FFF2-40B4-BE49-F238E27FC236}">
                <a16:creationId xmlns:a16="http://schemas.microsoft.com/office/drawing/2014/main" id="{0BBF2D14-D71C-42AB-A437-2ACB6281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025" y="4526683"/>
            <a:ext cx="843509" cy="4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Пульт от ворот со встроенной RFID меткой — DRIVE2">
            <a:extLst>
              <a:ext uri="{FF2B5EF4-FFF2-40B4-BE49-F238E27FC236}">
                <a16:creationId xmlns:a16="http://schemas.microsoft.com/office/drawing/2014/main" id="{D0F99917-3DA1-46BF-B605-3C564DD7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02" y="2362358"/>
            <a:ext cx="2579598" cy="19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Что такое NFC в смартфоне? ⋆ FutureNow">
            <a:extLst>
              <a:ext uri="{FF2B5EF4-FFF2-40B4-BE49-F238E27FC236}">
                <a16:creationId xmlns:a16="http://schemas.microsoft.com/office/drawing/2014/main" id="{8B90A0B6-E4F4-433D-AF3E-C3D8EDCD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75" y="2070714"/>
            <a:ext cx="2919268" cy="175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10 мудрых способов использовать NFC-метки">
            <a:extLst>
              <a:ext uri="{FF2B5EF4-FFF2-40B4-BE49-F238E27FC236}">
                <a16:creationId xmlns:a16="http://schemas.microsoft.com/office/drawing/2014/main" id="{2ABC0885-15B7-4D76-B3BE-C061F276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4" y="2504667"/>
            <a:ext cx="2505349" cy="14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Микросхемы FM- и AM-приемников, передатчиков и приемопередатчиков фирмы  Silicon Labs - Компоненты и технологии - журнал об электронных компонентах">
            <a:extLst>
              <a:ext uri="{FF2B5EF4-FFF2-40B4-BE49-F238E27FC236}">
                <a16:creationId xmlns:a16="http://schemas.microsoft.com/office/drawing/2014/main" id="{C71826FC-AEA4-46CD-BD92-07B65DB4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08" y="4508397"/>
            <a:ext cx="3620380" cy="20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Модуль Bluetooth для передачи аудио. Поддержка A2DP профиля (OVC3860) от  140 грн - РАДИОМАГ РКС КОМПОНЕНТЫ">
            <a:extLst>
              <a:ext uri="{FF2B5EF4-FFF2-40B4-BE49-F238E27FC236}">
                <a16:creationId xmlns:a16="http://schemas.microsoft.com/office/drawing/2014/main" id="{4704A390-5BBF-48CB-B05C-62A5958C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02" y="4475517"/>
            <a:ext cx="2092227" cy="20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0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1845ED-C9BC-4793-8469-111ECF5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61" y="803567"/>
            <a:ext cx="10492562" cy="1602561"/>
          </a:xfrm>
        </p:spPr>
        <p:txBody>
          <a:bodyPr anchor="t"/>
          <a:lstStyle/>
          <a:p>
            <a:r>
              <a:rPr lang="uk-UA" smtClean="0">
                <a:solidFill>
                  <a:srgbClr val="F7CE28"/>
                </a:solidFill>
                <a:latin typeface="Bahnschrift Condensed" panose="020B0502040204020203" pitchFamily="34" charset="0"/>
              </a:rPr>
              <a:t>Зміст освітніх компонент професійної підготовки</a:t>
            </a:r>
            <a:endParaRPr lang="uk-UA" dirty="0">
              <a:solidFill>
                <a:srgbClr val="F7CE2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F172-C762-4770-A196-21AF7C7DF27F}"/>
              </a:ext>
            </a:extLst>
          </p:cNvPr>
          <p:cNvSpPr txBox="1"/>
          <p:nvPr/>
        </p:nvSpPr>
        <p:spPr>
          <a:xfrm>
            <a:off x="953584" y="243363"/>
            <a:ext cx="508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7CE28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F7CE28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91EF31-687A-4FE4-906B-1CA3DA63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" y="58395"/>
            <a:ext cx="831600" cy="8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182BD-E3BF-435E-92F9-1B94F721C84C}"/>
              </a:ext>
            </a:extLst>
          </p:cNvPr>
          <p:cNvSpPr txBox="1"/>
          <p:nvPr/>
        </p:nvSpPr>
        <p:spPr>
          <a:xfrm>
            <a:off x="256108" y="1831818"/>
            <a:ext cx="68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«Елементи інтелектуальної радіоелектронної апаратури»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5BDB4-3B7E-4C32-8B21-587F614C039C}"/>
              </a:ext>
            </a:extLst>
          </p:cNvPr>
          <p:cNvSpPr txBox="1"/>
          <p:nvPr/>
        </p:nvSpPr>
        <p:spPr>
          <a:xfrm>
            <a:off x="8406581" y="4577105"/>
            <a:ext cx="3106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 Сенсори</a:t>
            </a:r>
            <a:endParaRPr lang="uk-UA" dirty="0"/>
          </a:p>
          <a:p>
            <a:r>
              <a:rPr lang="uk-UA" dirty="0" smtClean="0"/>
              <a:t>- </a:t>
            </a:r>
            <a:r>
              <a:rPr lang="uk-UA" dirty="0" err="1" smtClean="0"/>
              <a:t>Актуатори</a:t>
            </a:r>
            <a:endParaRPr lang="uk-UA" dirty="0"/>
          </a:p>
          <a:p>
            <a:r>
              <a:rPr lang="uk-UA" dirty="0" smtClean="0"/>
              <a:t>- Основи </a:t>
            </a:r>
            <a:r>
              <a:rPr lang="uk-UA" dirty="0"/>
              <a:t>автоматики</a:t>
            </a:r>
          </a:p>
          <a:p>
            <a:r>
              <a:rPr lang="uk-UA" dirty="0" smtClean="0"/>
              <a:t>- </a:t>
            </a:r>
            <a:r>
              <a:rPr lang="uk-UA" dirty="0" err="1" smtClean="0"/>
              <a:t>Мехатроніка</a:t>
            </a:r>
            <a:endParaRPr lang="uk-UA" dirty="0"/>
          </a:p>
          <a:p>
            <a:r>
              <a:rPr lang="uk-UA" dirty="0" smtClean="0"/>
              <a:t>- Основи </a:t>
            </a:r>
            <a:r>
              <a:rPr lang="uk-UA" dirty="0"/>
              <a:t>робототехніки</a:t>
            </a:r>
          </a:p>
        </p:txBody>
      </p:sp>
      <p:pic>
        <p:nvPicPr>
          <p:cNvPr id="10" name="Picture 4" descr="Промышленные роботы манипуляторы – ООО МиР (Микроэлектроника и  Робототехника)">
            <a:extLst>
              <a:ext uri="{FF2B5EF4-FFF2-40B4-BE49-F238E27FC236}">
                <a16:creationId xmlns:a16="http://schemas.microsoft.com/office/drawing/2014/main" id="{653A37F1-6E1E-469C-BD87-5F2A0E3F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86" y="1760483"/>
            <a:ext cx="5193533" cy="19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 професій, в яких роботи замінять людей вже через 20 років">
            <a:extLst>
              <a:ext uri="{FF2B5EF4-FFF2-40B4-BE49-F238E27FC236}">
                <a16:creationId xmlns:a16="http://schemas.microsoft.com/office/drawing/2014/main" id="{44502598-87FF-4220-A42A-C8E02B7D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8" y="2572095"/>
            <a:ext cx="3335751" cy="24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Виробництво">
            <a:extLst>
              <a:ext uri="{FF2B5EF4-FFF2-40B4-BE49-F238E27FC236}">
                <a16:creationId xmlns:a16="http://schemas.microsoft.com/office/drawing/2014/main" id="{F1EBA757-719A-4CB7-A0D8-23BF9C92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6" y="4002976"/>
            <a:ext cx="3936063" cy="26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8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C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86799-5B11-4186-9BA5-081B027B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921" y="744398"/>
            <a:ext cx="6934200" cy="830059"/>
          </a:xfrm>
        </p:spPr>
        <p:txBody>
          <a:bodyPr anchor="t"/>
          <a:lstStyle/>
          <a:p>
            <a:r>
              <a:rPr lang="ru-RU" dirty="0">
                <a:solidFill>
                  <a:srgbClr val="1D2064"/>
                </a:solidFill>
                <a:latin typeface="Bahnschrift Condensed" panose="020B0502040204020203" pitchFamily="34" charset="0"/>
              </a:rPr>
              <a:t>ДЕВІЗ ОСВІТНЬОЇ ПРОГРАМИ</a:t>
            </a:r>
            <a:endParaRPr lang="uk-UA" dirty="0">
              <a:solidFill>
                <a:srgbClr val="1D206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861E8A2-EB38-4B4C-855D-66A5FFCDE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0"/>
          <a:stretch/>
        </p:blipFill>
        <p:spPr>
          <a:xfrm>
            <a:off x="0" y="0"/>
            <a:ext cx="4849308" cy="6858000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E1F0D4-0199-4B13-ACBB-948FB224CA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71" y="0"/>
            <a:ext cx="830058" cy="8300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EED95A-23F0-41E1-9A73-2F0EE6CF24E4}"/>
              </a:ext>
            </a:extLst>
          </p:cNvPr>
          <p:cNvSpPr txBox="1"/>
          <p:nvPr/>
        </p:nvSpPr>
        <p:spPr>
          <a:xfrm>
            <a:off x="5614035" y="184196"/>
            <a:ext cx="5452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D2064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1D206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81C60-C5D6-47A4-95AC-31516D5D0405}"/>
              </a:ext>
            </a:extLst>
          </p:cNvPr>
          <p:cNvSpPr txBox="1"/>
          <p:nvPr/>
        </p:nvSpPr>
        <p:spPr>
          <a:xfrm>
            <a:off x="4982921" y="1755290"/>
            <a:ext cx="3708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РОЗУМІЮ </a:t>
            </a:r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що робити</a:t>
            </a: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</a:t>
            </a:r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як зробити</a:t>
            </a:r>
          </a:p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ВМІЮ</a:t>
            </a:r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досягти результату</a:t>
            </a:r>
            <a:endParaRPr lang="uk-UA" dirty="0">
              <a:solidFill>
                <a:srgbClr val="1D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7CA565-50E2-4FA8-ACFC-FE6E91867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2"/>
          <a:stretch/>
        </p:blipFill>
        <p:spPr>
          <a:xfrm>
            <a:off x="7082949" y="0"/>
            <a:ext cx="5109051" cy="685800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1845ED-C9BC-4793-8469-111ECF5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27" y="1271438"/>
            <a:ext cx="6462168" cy="1602561"/>
          </a:xfrm>
        </p:spPr>
        <p:txBody>
          <a:bodyPr anchor="t"/>
          <a:lstStyle/>
          <a:p>
            <a:r>
              <a:rPr lang="uk-UA" dirty="0" smtClean="0">
                <a:solidFill>
                  <a:srgbClr val="F7CE28"/>
                </a:solidFill>
                <a:latin typeface="Bahnschrift Condensed" panose="020B0502040204020203" pitchFamily="34" charset="0"/>
              </a:rPr>
              <a:t>Дякую за увагу</a:t>
            </a:r>
            <a:endParaRPr lang="uk-UA" dirty="0">
              <a:solidFill>
                <a:srgbClr val="F7CE2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F172-C762-4770-A196-21AF7C7DF27F}"/>
              </a:ext>
            </a:extLst>
          </p:cNvPr>
          <p:cNvSpPr txBox="1"/>
          <p:nvPr/>
        </p:nvSpPr>
        <p:spPr>
          <a:xfrm>
            <a:off x="953584" y="243363"/>
            <a:ext cx="508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7CE28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F7CE28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91EF31-687A-4FE4-906B-1CA3DA6374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" y="58395"/>
            <a:ext cx="831600" cy="8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182BD-E3BF-435E-92F9-1B94F721C84C}"/>
              </a:ext>
            </a:extLst>
          </p:cNvPr>
          <p:cNvSpPr txBox="1"/>
          <p:nvPr/>
        </p:nvSpPr>
        <p:spPr>
          <a:xfrm>
            <a:off x="2944413" y="3443389"/>
            <a:ext cx="216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Питання?</a:t>
            </a:r>
          </a:p>
        </p:txBody>
      </p:sp>
    </p:spTree>
    <p:extLst>
      <p:ext uri="{BB962C8B-B14F-4D97-AF65-F5344CB8AC3E}">
        <p14:creationId xmlns:p14="http://schemas.microsoft.com/office/powerpoint/2010/main" val="44639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C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86799-5B11-4186-9BA5-081B027B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921" y="744398"/>
            <a:ext cx="6934200" cy="830059"/>
          </a:xfrm>
        </p:spPr>
        <p:txBody>
          <a:bodyPr anchor="t">
            <a:normAutofit fontScale="90000"/>
          </a:bodyPr>
          <a:lstStyle/>
          <a:p>
            <a:r>
              <a:rPr lang="uk-UA" dirty="0" smtClean="0">
                <a:solidFill>
                  <a:srgbClr val="1D2064"/>
                </a:solidFill>
                <a:latin typeface="Bahnschrift Condensed" panose="020B0502040204020203" pitchFamily="34" charset="0"/>
              </a:rPr>
              <a:t>Структура освітньої програми</a:t>
            </a:r>
            <a:br>
              <a:rPr lang="uk-UA" dirty="0" smtClean="0">
                <a:solidFill>
                  <a:srgbClr val="1D2064"/>
                </a:solidFill>
                <a:latin typeface="Bahnschrift Condensed" panose="020B0502040204020203" pitchFamily="34" charset="0"/>
              </a:rPr>
            </a:br>
            <a:r>
              <a:rPr lang="uk-UA" dirty="0" smtClean="0">
                <a:solidFill>
                  <a:srgbClr val="1D2064"/>
                </a:solidFill>
                <a:latin typeface="Bahnschrift Condensed" panose="020B0502040204020203" pitchFamily="34" charset="0"/>
              </a:rPr>
              <a:t>(загалом 240 кредитів)</a:t>
            </a:r>
            <a:endParaRPr lang="uk-UA" dirty="0">
              <a:solidFill>
                <a:srgbClr val="1D206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861E8A2-EB38-4B4C-855D-66A5FFCDE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0"/>
          <a:stretch/>
        </p:blipFill>
        <p:spPr>
          <a:xfrm>
            <a:off x="0" y="0"/>
            <a:ext cx="4849308" cy="6858000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E1F0D4-0199-4B13-ACBB-948FB224CA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71" y="0"/>
            <a:ext cx="830058" cy="8300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EED95A-23F0-41E1-9A73-2F0EE6CF24E4}"/>
              </a:ext>
            </a:extLst>
          </p:cNvPr>
          <p:cNvSpPr txBox="1"/>
          <p:nvPr/>
        </p:nvSpPr>
        <p:spPr>
          <a:xfrm>
            <a:off x="5614035" y="184196"/>
            <a:ext cx="5452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D2064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1D206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81C60-C5D6-47A4-95AC-31516D5D0405}"/>
              </a:ext>
            </a:extLst>
          </p:cNvPr>
          <p:cNvSpPr txBox="1"/>
          <p:nvPr/>
        </p:nvSpPr>
        <p:spPr>
          <a:xfrm>
            <a:off x="5020143" y="2497787"/>
            <a:ext cx="6859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кредитів загальної підготовки</a:t>
            </a:r>
          </a:p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(спільна для всіх освітніх програм радіотехнічного факультету)</a:t>
            </a:r>
          </a:p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регламентується стандартом вищої освіти</a:t>
            </a:r>
            <a:endParaRPr lang="uk-UA" dirty="0">
              <a:solidFill>
                <a:srgbClr val="1D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DEC1E-337C-4896-9150-B199E716F18C}"/>
              </a:ext>
            </a:extLst>
          </p:cNvPr>
          <p:cNvSpPr txBox="1"/>
          <p:nvPr/>
        </p:nvSpPr>
        <p:spPr>
          <a:xfrm>
            <a:off x="5020143" y="3966923"/>
            <a:ext cx="685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кредитів вибірних дисциплін</a:t>
            </a:r>
          </a:p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(обираються з загально факультетського або загально університетського каталогу)</a:t>
            </a:r>
          </a:p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 спільний для всіх ОП радіотехнічного факультет</a:t>
            </a:r>
            <a:endParaRPr lang="uk-UA" dirty="0">
              <a:solidFill>
                <a:srgbClr val="1D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C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86799-5B11-4186-9BA5-081B027B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921" y="744398"/>
            <a:ext cx="6934200" cy="830059"/>
          </a:xfrm>
        </p:spPr>
        <p:txBody>
          <a:bodyPr anchor="t">
            <a:normAutofit fontScale="90000"/>
          </a:bodyPr>
          <a:lstStyle/>
          <a:p>
            <a:r>
              <a:rPr lang="uk-UA" dirty="0" smtClean="0">
                <a:solidFill>
                  <a:srgbClr val="1D2064"/>
                </a:solidFill>
                <a:latin typeface="Bahnschrift Condensed" panose="020B0502040204020203" pitchFamily="34" charset="0"/>
              </a:rPr>
              <a:t>Освітні дисципліни професійної підготовки</a:t>
            </a:r>
            <a:endParaRPr lang="uk-UA" dirty="0">
              <a:solidFill>
                <a:srgbClr val="1D206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861E8A2-EB38-4B4C-855D-66A5FFCDE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0"/>
          <a:stretch/>
        </p:blipFill>
        <p:spPr>
          <a:xfrm>
            <a:off x="0" y="0"/>
            <a:ext cx="4849308" cy="6858000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E1F0D4-0199-4B13-ACBB-948FB224CA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71" y="0"/>
            <a:ext cx="830058" cy="8300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EED95A-23F0-41E1-9A73-2F0EE6CF24E4}"/>
              </a:ext>
            </a:extLst>
          </p:cNvPr>
          <p:cNvSpPr txBox="1"/>
          <p:nvPr/>
        </p:nvSpPr>
        <p:spPr>
          <a:xfrm>
            <a:off x="5614035" y="184196"/>
            <a:ext cx="5452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D2064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1D206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81C60-C5D6-47A4-95AC-31516D5D0405}"/>
              </a:ext>
            </a:extLst>
          </p:cNvPr>
          <p:cNvSpPr txBox="1"/>
          <p:nvPr/>
        </p:nvSpPr>
        <p:spPr>
          <a:xfrm>
            <a:off x="4982921" y="2194105"/>
            <a:ext cx="685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Об’єм 60 кредитів</a:t>
            </a:r>
          </a:p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Включає 9 освітніх компонент</a:t>
            </a:r>
            <a:endParaRPr lang="uk-UA" dirty="0">
              <a:solidFill>
                <a:srgbClr val="1D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C7925-5865-4CE0-A008-E8713A4BBF24}"/>
              </a:ext>
            </a:extLst>
          </p:cNvPr>
          <p:cNvSpPr txBox="1"/>
          <p:nvPr/>
        </p:nvSpPr>
        <p:spPr>
          <a:xfrm>
            <a:off x="4982921" y="3152001"/>
            <a:ext cx="68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унікальними для кожної освітньої програми</a:t>
            </a:r>
            <a:endParaRPr lang="uk-UA" dirty="0">
              <a:solidFill>
                <a:srgbClr val="1D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886D2-6ACD-4D9D-9CE8-D12BF175BCD5}"/>
              </a:ext>
            </a:extLst>
          </p:cNvPr>
          <p:cNvSpPr txBox="1"/>
          <p:nvPr/>
        </p:nvSpPr>
        <p:spPr>
          <a:xfrm>
            <a:off x="4982921" y="3832898"/>
            <a:ext cx="68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1D2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сертифікатні програми</a:t>
            </a:r>
            <a:endParaRPr lang="uk-UA" dirty="0">
              <a:solidFill>
                <a:srgbClr val="1D2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3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C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86799-5B11-4186-9BA5-081B027B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921" y="744398"/>
            <a:ext cx="6934200" cy="830059"/>
          </a:xfrm>
        </p:spPr>
        <p:txBody>
          <a:bodyPr anchor="t">
            <a:normAutofit fontScale="90000"/>
          </a:bodyPr>
          <a:lstStyle/>
          <a:p>
            <a:r>
              <a:rPr lang="uk-UA" dirty="0" smtClean="0">
                <a:solidFill>
                  <a:srgbClr val="1D2064"/>
                </a:solidFill>
                <a:latin typeface="Bahnschrift Condensed" panose="020B0502040204020203" pitchFamily="34" charset="0"/>
              </a:rPr>
              <a:t>Перелік освітніх компонент професійної підготовки</a:t>
            </a:r>
            <a:endParaRPr lang="uk-UA" dirty="0">
              <a:solidFill>
                <a:srgbClr val="1D2064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861E8A2-EB38-4B4C-855D-66A5FFCDE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0"/>
          <a:stretch/>
        </p:blipFill>
        <p:spPr>
          <a:xfrm>
            <a:off x="0" y="0"/>
            <a:ext cx="4849308" cy="6858000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E1F0D4-0199-4B13-ACBB-948FB224CA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71" y="0"/>
            <a:ext cx="830058" cy="8300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EED95A-23F0-41E1-9A73-2F0EE6CF24E4}"/>
              </a:ext>
            </a:extLst>
          </p:cNvPr>
          <p:cNvSpPr txBox="1"/>
          <p:nvPr/>
        </p:nvSpPr>
        <p:spPr>
          <a:xfrm>
            <a:off x="5614035" y="184196"/>
            <a:ext cx="5452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D2064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1D2064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244A234-DD4D-4BB2-8AC3-92DC22582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22142"/>
              </p:ext>
            </p:extLst>
          </p:nvPr>
        </p:nvGraphicFramePr>
        <p:xfrm>
          <a:off x="5057365" y="1982941"/>
          <a:ext cx="6859756" cy="4730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389">
                  <a:extLst>
                    <a:ext uri="{9D8B030D-6E8A-4147-A177-3AD203B41FA5}">
                      <a16:colId xmlns:a16="http://schemas.microsoft.com/office/drawing/2014/main" val="3325977018"/>
                    </a:ext>
                  </a:extLst>
                </a:gridCol>
                <a:gridCol w="5479367">
                  <a:extLst>
                    <a:ext uri="{9D8B030D-6E8A-4147-A177-3AD203B41FA5}">
                      <a16:colId xmlns:a16="http://schemas.microsoft.com/office/drawing/2014/main" val="3254080874"/>
                    </a:ext>
                  </a:extLst>
                </a:gridCol>
              </a:tblGrid>
              <a:tr h="36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ПО1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Раді</a:t>
                      </a:r>
                      <a:r>
                        <a:rPr lang="uk-UA" sz="1600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оелектроніка</a:t>
                      </a:r>
                      <a:r>
                        <a:rPr lang="uk-UA" sz="16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в інтелектуальних системах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6394278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ПО2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Наскрізна розробка інтелектуальної техніки.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6655187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ПО3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Проектування інтелектуальної радіоелектронної апаратури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847720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ПО4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Дизайн цифрових та аналогових схем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8776762"/>
                  </a:ext>
                </a:extLst>
              </a:tr>
              <a:tr h="556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</a:rPr>
                        <a:t>ПО4.1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Курсова робота з дисципліни Дизайн цифрових та аналогових схем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8051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</a:rPr>
                        <a:t>ПО5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Архітектура та програмування вбудованих систем.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654831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</a:rPr>
                        <a:t>ПО6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Бездротові технології інтелектуальної радіоелектронної апаратури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6717970"/>
                  </a:ext>
                </a:extLst>
              </a:tr>
              <a:tr h="737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</a:rPr>
                        <a:t>ПО6.1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Курсова робота з дисципліни Бездротові технології інтелектуальної радіоелектронної апаратури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7023956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</a:rPr>
                        <a:t>ПО7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Елементи інтелектуальної радіоелектронної апаратури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6163754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</a:rPr>
                        <a:t>ПО8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Переддипломна практика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7153393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</a:rPr>
                        <a:t>ПО9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Дипломне проектування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861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27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7CA565-50E2-4FA8-ACFC-FE6E91867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2"/>
          <a:stretch/>
        </p:blipFill>
        <p:spPr>
          <a:xfrm>
            <a:off x="7082949" y="0"/>
            <a:ext cx="5109051" cy="685800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1845ED-C9BC-4793-8469-111ECF5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61" y="803567"/>
            <a:ext cx="6462168" cy="1602561"/>
          </a:xfrm>
        </p:spPr>
        <p:txBody>
          <a:bodyPr anchor="t"/>
          <a:lstStyle/>
          <a:p>
            <a:r>
              <a:rPr lang="uk-UA" dirty="0" smtClean="0">
                <a:solidFill>
                  <a:srgbClr val="F7CE28"/>
                </a:solidFill>
                <a:latin typeface="Bahnschrift Condensed" panose="020B0502040204020203" pitchFamily="34" charset="0"/>
              </a:rPr>
              <a:t>Зміст освітніх компонент професійної підготовки</a:t>
            </a:r>
            <a:endParaRPr lang="uk-UA" dirty="0">
              <a:solidFill>
                <a:srgbClr val="F7CE2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F172-C762-4770-A196-21AF7C7DF27F}"/>
              </a:ext>
            </a:extLst>
          </p:cNvPr>
          <p:cNvSpPr txBox="1"/>
          <p:nvPr/>
        </p:nvSpPr>
        <p:spPr>
          <a:xfrm>
            <a:off x="953584" y="243363"/>
            <a:ext cx="508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7CE28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F7CE28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91EF31-687A-4FE4-906B-1CA3DA6374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" y="58395"/>
            <a:ext cx="831600" cy="8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182BD-E3BF-435E-92F9-1B94F721C84C}"/>
              </a:ext>
            </a:extLst>
          </p:cNvPr>
          <p:cNvSpPr txBox="1"/>
          <p:nvPr/>
        </p:nvSpPr>
        <p:spPr>
          <a:xfrm>
            <a:off x="256108" y="2158478"/>
            <a:ext cx="669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«Радіоелектроніка в інтелектуальних </a:t>
            </a:r>
            <a:r>
              <a:rPr lang="uk-UA" dirty="0" smtClean="0"/>
              <a:t>системах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9" name="Picture 2" descr="Конкурс «Радиоэлектроника будущего» - Санкт-Петербургский государственный  университет телекоммуникаций им. проф. М.А.Бонч-Бруевича">
            <a:extLst>
              <a:ext uri="{FF2B5EF4-FFF2-40B4-BE49-F238E27FC236}">
                <a16:creationId xmlns:a16="http://schemas.microsoft.com/office/drawing/2014/main" id="{BB486540-A6BE-4451-8ED7-7C7C39F6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22" y="2884348"/>
            <a:ext cx="3018448" cy="20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7AE8B-2997-495C-BA84-B5C6257576CD}"/>
              </a:ext>
            </a:extLst>
          </p:cNvPr>
          <p:cNvSpPr txBox="1"/>
          <p:nvPr/>
        </p:nvSpPr>
        <p:spPr>
          <a:xfrm>
            <a:off x="256108" y="5137309"/>
            <a:ext cx="6859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 результаті вивчення цієї дисципліни студенти зможуть орієнтуватися в основних тенденціях розвитку сучасної радіоелектроніки, результатами застосування елементів інтелектуальних технологій, зрозуміти, що потрібно вивчати для отримання більш вузької спеціалізації.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285917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1845ED-C9BC-4793-8469-111ECF5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60" y="803568"/>
            <a:ext cx="9637155" cy="749930"/>
          </a:xfrm>
        </p:spPr>
        <p:txBody>
          <a:bodyPr anchor="t"/>
          <a:lstStyle/>
          <a:p>
            <a:r>
              <a:rPr lang="uk-UA" dirty="0" smtClean="0">
                <a:solidFill>
                  <a:srgbClr val="F7CE28"/>
                </a:solidFill>
                <a:latin typeface="Bahnschrift Condensed" panose="020B0502040204020203" pitchFamily="34" charset="0"/>
              </a:rPr>
              <a:t>Зміст освітніх компонент професійної підготовки</a:t>
            </a:r>
            <a:endParaRPr lang="uk-UA" dirty="0">
              <a:solidFill>
                <a:srgbClr val="F7CE2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F172-C762-4770-A196-21AF7C7DF27F}"/>
              </a:ext>
            </a:extLst>
          </p:cNvPr>
          <p:cNvSpPr txBox="1"/>
          <p:nvPr/>
        </p:nvSpPr>
        <p:spPr>
          <a:xfrm>
            <a:off x="953584" y="243363"/>
            <a:ext cx="508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7CE28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F7CE28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91EF31-687A-4FE4-906B-1CA3DA63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" y="58395"/>
            <a:ext cx="831600" cy="8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182BD-E3BF-435E-92F9-1B94F721C84C}"/>
              </a:ext>
            </a:extLst>
          </p:cNvPr>
          <p:cNvSpPr txBox="1"/>
          <p:nvPr/>
        </p:nvSpPr>
        <p:spPr>
          <a:xfrm>
            <a:off x="256108" y="1759194"/>
            <a:ext cx="68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«Наскрізна розробка інтелектуальної техніки»</a:t>
            </a:r>
          </a:p>
        </p:txBody>
      </p:sp>
      <p:pic>
        <p:nvPicPr>
          <p:cNvPr id="9" name="Picture 2" descr="Complete LT-SPICE Interfacing for ISFET | Download Scientific Diagram">
            <a:extLst>
              <a:ext uri="{FF2B5EF4-FFF2-40B4-BE49-F238E27FC236}">
                <a16:creationId xmlns:a16="http://schemas.microsoft.com/office/drawing/2014/main" id="{F6F8FF6F-3AD5-49A5-B037-8BFD69F3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0" y="2422697"/>
            <a:ext cx="2644286" cy="18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Макетна плата для монтажу без пайки: будова, характеристика">
            <a:extLst>
              <a:ext uri="{FF2B5EF4-FFF2-40B4-BE49-F238E27FC236}">
                <a16:creationId xmlns:a16="http://schemas.microsoft.com/office/drawing/2014/main" id="{30BE953C-5E56-4B19-B736-EBCEC74C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17" y="3211402"/>
            <a:ext cx="3001285" cy="16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Друкована плата - Wikiwand">
            <a:extLst>
              <a:ext uri="{FF2B5EF4-FFF2-40B4-BE49-F238E27FC236}">
                <a16:creationId xmlns:a16="http://schemas.microsoft.com/office/drawing/2014/main" id="{FB6B857F-D146-4A70-8EB0-B84B8DAE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5" y="4780314"/>
            <a:ext cx="2994103" cy="16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Testing circuit board - Stock Image - F021/4229 - Science Photo Library">
            <a:extLst>
              <a:ext uri="{FF2B5EF4-FFF2-40B4-BE49-F238E27FC236}">
                <a16:creationId xmlns:a16="http://schemas.microsoft.com/office/drawing/2014/main" id="{62519D5A-6CB3-4BA9-8B6F-19675B25D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94" y="3150604"/>
            <a:ext cx="2712443" cy="18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F8274A-4FE8-42C6-8060-95014E5428BE}"/>
              </a:ext>
            </a:extLst>
          </p:cNvPr>
          <p:cNvSpPr txBox="1"/>
          <p:nvPr/>
        </p:nvSpPr>
        <p:spPr>
          <a:xfrm>
            <a:off x="5942251" y="5137309"/>
            <a:ext cx="6584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ТЗ до електронного модуля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Симуляція роботи схем в спеціалізованих пакетах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Навички макетування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Трасування друкованих плат в спеціалізованих пакетах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Випробування модулів</a:t>
            </a:r>
            <a:endParaRPr lang="uk-UA" dirty="0">
              <a:solidFill>
                <a:srgbClr val="F7C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Notch filter Lt spice - Random">
            <a:extLst>
              <a:ext uri="{FF2B5EF4-FFF2-40B4-BE49-F238E27FC236}">
                <a16:creationId xmlns:a16="http://schemas.microsoft.com/office/drawing/2014/main" id="{7D8860D8-82AA-4727-B744-D7CD065D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51" y="1787904"/>
            <a:ext cx="3110672" cy="16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9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1845ED-C9BC-4793-8469-111ECF5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61" y="803568"/>
            <a:ext cx="10286084" cy="831600"/>
          </a:xfrm>
        </p:spPr>
        <p:txBody>
          <a:bodyPr anchor="t"/>
          <a:lstStyle/>
          <a:p>
            <a:r>
              <a:rPr lang="uk-UA" dirty="0" smtClean="0">
                <a:solidFill>
                  <a:srgbClr val="F7CE28"/>
                </a:solidFill>
                <a:latin typeface="Bahnschrift Condensed" panose="020B0502040204020203" pitchFamily="34" charset="0"/>
              </a:rPr>
              <a:t>Зміст освітніх компонент професійної підготовки</a:t>
            </a:r>
            <a:endParaRPr lang="uk-UA" dirty="0">
              <a:solidFill>
                <a:srgbClr val="F7CE2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F172-C762-4770-A196-21AF7C7DF27F}"/>
              </a:ext>
            </a:extLst>
          </p:cNvPr>
          <p:cNvSpPr txBox="1"/>
          <p:nvPr/>
        </p:nvSpPr>
        <p:spPr>
          <a:xfrm>
            <a:off x="953584" y="243363"/>
            <a:ext cx="508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7CE28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F7CE28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91EF31-687A-4FE4-906B-1CA3DA63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" y="58395"/>
            <a:ext cx="831600" cy="8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182BD-E3BF-435E-92F9-1B94F721C84C}"/>
              </a:ext>
            </a:extLst>
          </p:cNvPr>
          <p:cNvSpPr txBox="1"/>
          <p:nvPr/>
        </p:nvSpPr>
        <p:spPr>
          <a:xfrm>
            <a:off x="273761" y="1733708"/>
            <a:ext cx="68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«Проектування інтелектуальної радіоелектронної апаратури»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32C66-90CE-4851-AD3C-DDF0DFCB995A}"/>
              </a:ext>
            </a:extLst>
          </p:cNvPr>
          <p:cNvSpPr txBox="1"/>
          <p:nvPr/>
        </p:nvSpPr>
        <p:spPr>
          <a:xfrm>
            <a:off x="5252211" y="4077632"/>
            <a:ext cx="6150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Основи конструювання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Електромагнітна сумісність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Використання спеціалізованого програмного забезпечення для конструювання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Основи технології виробництва</a:t>
            </a:r>
            <a:endParaRPr lang="uk-UA" dirty="0">
              <a:solidFill>
                <a:srgbClr val="F7C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Printed Circuit Board Assembly (PCBA) – Process, Technology, Tips and  Techniques - USUN">
            <a:extLst>
              <a:ext uri="{FF2B5EF4-FFF2-40B4-BE49-F238E27FC236}">
                <a16:creationId xmlns:a16="http://schemas.microsoft.com/office/drawing/2014/main" id="{50B72B9D-2543-4745-89A2-5A5621DA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1" y="2302601"/>
            <a:ext cx="3529311" cy="19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Изготовление корпусов для РЭА - KLONA">
            <a:extLst>
              <a:ext uri="{FF2B5EF4-FFF2-40B4-BE49-F238E27FC236}">
                <a16:creationId xmlns:a16="http://schemas.microsoft.com/office/drawing/2014/main" id="{523C26BA-7037-4A15-8324-391B565C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32" y="1635168"/>
            <a:ext cx="3089613" cy="19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Виртуальная экскурсия по производству Ajax Systems — Treolan distribution  solutions">
            <a:extLst>
              <a:ext uri="{FF2B5EF4-FFF2-40B4-BE49-F238E27FC236}">
                <a16:creationId xmlns:a16="http://schemas.microsoft.com/office/drawing/2014/main" id="{101D3DB0-5A1C-4A29-94A7-4A7DE0F1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08" y="4816296"/>
            <a:ext cx="3500798" cy="15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6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1845ED-C9BC-4793-8469-111ECF5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61" y="803568"/>
            <a:ext cx="10905516" cy="936742"/>
          </a:xfrm>
        </p:spPr>
        <p:txBody>
          <a:bodyPr anchor="t">
            <a:normAutofit/>
          </a:bodyPr>
          <a:lstStyle/>
          <a:p>
            <a:r>
              <a:rPr lang="uk-UA" dirty="0" smtClean="0">
                <a:solidFill>
                  <a:srgbClr val="F7CE28"/>
                </a:solidFill>
                <a:latin typeface="Bahnschrift Condensed" panose="020B0502040204020203" pitchFamily="34" charset="0"/>
              </a:rPr>
              <a:t>Зміст освітніх компонент професійної підготовки</a:t>
            </a:r>
            <a:endParaRPr lang="uk-UA" dirty="0">
              <a:solidFill>
                <a:srgbClr val="F7CE2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F172-C762-4770-A196-21AF7C7DF27F}"/>
              </a:ext>
            </a:extLst>
          </p:cNvPr>
          <p:cNvSpPr txBox="1"/>
          <p:nvPr/>
        </p:nvSpPr>
        <p:spPr>
          <a:xfrm>
            <a:off x="953584" y="243363"/>
            <a:ext cx="508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7CE28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F7CE28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91EF31-687A-4FE4-906B-1CA3DA6374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" y="58395"/>
            <a:ext cx="831600" cy="8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182BD-E3BF-435E-92F9-1B94F721C84C}"/>
              </a:ext>
            </a:extLst>
          </p:cNvPr>
          <p:cNvSpPr txBox="1"/>
          <p:nvPr/>
        </p:nvSpPr>
        <p:spPr>
          <a:xfrm>
            <a:off x="273761" y="1635168"/>
            <a:ext cx="68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«Дизайн цифрових та аналогових схем»</a:t>
            </a:r>
            <a:endParaRPr lang="uk-UA" dirty="0">
              <a:solidFill>
                <a:srgbClr val="F7C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0C540-D483-4512-B940-E93593505225}"/>
              </a:ext>
            </a:extLst>
          </p:cNvPr>
          <p:cNvSpPr txBox="1"/>
          <p:nvPr/>
        </p:nvSpPr>
        <p:spPr>
          <a:xfrm>
            <a:off x="8003457" y="3896863"/>
            <a:ext cx="3864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Активні фільтри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Генератори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Нелінійні пристрої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Елементи джерел живлення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ЦАП та АЦП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ПЛІС</a:t>
            </a:r>
            <a:endParaRPr lang="uk-UA" dirty="0">
              <a:solidFill>
                <a:srgbClr val="F7C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Raspberry Pi</a:t>
            </a:r>
          </a:p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Програмно-</a:t>
            </a:r>
            <a:r>
              <a:rPr lang="uk-UA" dirty="0" err="1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конфігуровані</a:t>
            </a:r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ІС</a:t>
            </a:r>
            <a:endParaRPr lang="uk-UA" dirty="0">
              <a:solidFill>
                <a:srgbClr val="F7C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Поваренная книга разработчика аналоговых схем: аналого-цифровые  преобразователи 14">
            <a:extLst>
              <a:ext uri="{FF2B5EF4-FFF2-40B4-BE49-F238E27FC236}">
                <a16:creationId xmlns:a16="http://schemas.microsoft.com/office/drawing/2014/main" id="{0BED37C7-2BFE-452E-96D8-09AC8B8A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1" y="2394904"/>
            <a:ext cx="7058173" cy="24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5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1845ED-C9BC-4793-8469-111ECF54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60" y="803567"/>
            <a:ext cx="10568870" cy="1602561"/>
          </a:xfrm>
        </p:spPr>
        <p:txBody>
          <a:bodyPr anchor="t"/>
          <a:lstStyle/>
          <a:p>
            <a:r>
              <a:rPr lang="uk-UA" dirty="0" smtClean="0">
                <a:solidFill>
                  <a:srgbClr val="F7CE28"/>
                </a:solidFill>
                <a:latin typeface="Bahnschrift Condensed" panose="020B0502040204020203" pitchFamily="34" charset="0"/>
              </a:rPr>
              <a:t>Зміст освітніх компонент професійної підготовки</a:t>
            </a:r>
            <a:endParaRPr lang="uk-UA" dirty="0">
              <a:solidFill>
                <a:srgbClr val="F7CE2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8F172-C762-4770-A196-21AF7C7DF27F}"/>
              </a:ext>
            </a:extLst>
          </p:cNvPr>
          <p:cNvSpPr txBox="1"/>
          <p:nvPr/>
        </p:nvSpPr>
        <p:spPr>
          <a:xfrm>
            <a:off x="953584" y="243363"/>
            <a:ext cx="5081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7CE28"/>
                </a:solidFill>
                <a:latin typeface="Bahnschrift Condensed" panose="020B0502040204020203" pitchFamily="34" charset="0"/>
              </a:rPr>
              <a:t>Радіотехнічний факультет</a:t>
            </a:r>
            <a:endParaRPr lang="uk-UA" sz="2400" dirty="0">
              <a:solidFill>
                <a:srgbClr val="F7CE28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91EF31-687A-4FE4-906B-1CA3DA6374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8" y="58395"/>
            <a:ext cx="831600" cy="83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B182BD-E3BF-435E-92F9-1B94F721C84C}"/>
              </a:ext>
            </a:extLst>
          </p:cNvPr>
          <p:cNvSpPr txBox="1"/>
          <p:nvPr/>
        </p:nvSpPr>
        <p:spPr>
          <a:xfrm>
            <a:off x="256108" y="1747778"/>
            <a:ext cx="68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«Архітектура та програмування вбудованих систем»</a:t>
            </a:r>
            <a:endParaRPr lang="uk-UA" dirty="0">
              <a:solidFill>
                <a:srgbClr val="F7C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54107-86F4-4BC9-98C7-9EC43A8E72DE}"/>
              </a:ext>
            </a:extLst>
          </p:cNvPr>
          <p:cNvSpPr txBox="1"/>
          <p:nvPr/>
        </p:nvSpPr>
        <p:spPr>
          <a:xfrm>
            <a:off x="7384025" y="4963063"/>
            <a:ext cx="345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32-бітні мікроконтролери</a:t>
            </a:r>
          </a:p>
          <a:p>
            <a:r>
              <a:rPr lang="en-US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Мікрокомп’ютери</a:t>
            </a:r>
          </a:p>
          <a:p>
            <a:r>
              <a:rPr lang="en-US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 smtClean="0">
                <a:solidFill>
                  <a:srgbClr val="F7C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 речей</a:t>
            </a:r>
            <a:endParaRPr lang="uk-UA" dirty="0">
              <a:solidFill>
                <a:srgbClr val="F7C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Учебник STM32 - описание, программирование, отличие от Arduino">
            <a:extLst>
              <a:ext uri="{FF2B5EF4-FFF2-40B4-BE49-F238E27FC236}">
                <a16:creationId xmlns:a16="http://schemas.microsoft.com/office/drawing/2014/main" id="{C4E06801-DF4D-48EF-AB41-237179B03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5" y="2451665"/>
            <a:ext cx="2658941" cy="16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ікрокомп'ютер на Snapdragon 820">
            <a:extLst>
              <a:ext uri="{FF2B5EF4-FFF2-40B4-BE49-F238E27FC236}">
                <a16:creationId xmlns:a16="http://schemas.microsoft.com/office/drawing/2014/main" id="{A80B14D8-3476-4C8A-8839-2575AA6C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84" y="1939736"/>
            <a:ext cx="4203966" cy="249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Інтернет речей: концепція IoT. Що чекати від майбутнього? ~ Futurum">
            <a:extLst>
              <a:ext uri="{FF2B5EF4-FFF2-40B4-BE49-F238E27FC236}">
                <a16:creationId xmlns:a16="http://schemas.microsoft.com/office/drawing/2014/main" id="{2770501E-2BD4-4190-96F1-0C642597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1" y="3818210"/>
            <a:ext cx="3167688" cy="27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5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РТФ">
      <a:dk1>
        <a:srgbClr val="F7CE28"/>
      </a:dk1>
      <a:lt1>
        <a:srgbClr val="1D2064"/>
      </a:lt1>
      <a:dk2>
        <a:srgbClr val="6CA9E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391</Words>
  <Application>Microsoft Office PowerPoint</Application>
  <PresentationFormat>Широкий екран</PresentationFormat>
  <Paragraphs>101</Paragraphs>
  <Slides>13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Bahnschrift Condensed</vt:lpstr>
      <vt:lpstr>Calibri</vt:lpstr>
      <vt:lpstr>Calibri Light</vt:lpstr>
      <vt:lpstr>Times New Roman</vt:lpstr>
      <vt:lpstr>Office Theme</vt:lpstr>
      <vt:lpstr>ІНТЕЛЕКТУАЛЬНІ ТЕХНОЛОГІЇ  РАДІОЕЛЕКТРОННОЇ ТЕХНІКИ</vt:lpstr>
      <vt:lpstr>Структура освітньої програми (загалом 240 кредитів)</vt:lpstr>
      <vt:lpstr>Освітні дисципліни професійної підготовки</vt:lpstr>
      <vt:lpstr>Перелік освітніх компонент професійної підготовки</vt:lpstr>
      <vt:lpstr>Зміст освітніх компонент професійної підготовки</vt:lpstr>
      <vt:lpstr>Зміст освітніх компонент професійної підготовки</vt:lpstr>
      <vt:lpstr>Зміст освітніх компонент професійної підготовки</vt:lpstr>
      <vt:lpstr>Зміст освітніх компонент професійної підготовки</vt:lpstr>
      <vt:lpstr>Зміст освітніх компонент професійної підготовки</vt:lpstr>
      <vt:lpstr>Зміст освітніх компонент професійної підготовки</vt:lpstr>
      <vt:lpstr>Зміст освітніх компонент професійної підготовки</vt:lpstr>
      <vt:lpstr>ДЕВІЗ ОСВІТНЬОЇ ПРОГРАМИ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РАДІОТЕХНІЧНИЙ ФАКУЛТЕТ</dc:title>
  <dc:creator>Yana Singer</dc:creator>
  <cp:lastModifiedBy>Talita</cp:lastModifiedBy>
  <cp:revision>17</cp:revision>
  <dcterms:created xsi:type="dcterms:W3CDTF">2022-06-07T15:33:21Z</dcterms:created>
  <dcterms:modified xsi:type="dcterms:W3CDTF">2022-06-14T07:59:23Z</dcterms:modified>
</cp:coreProperties>
</file>